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4"/>
  </p:notesMasterIdLst>
  <p:sldIdLst>
    <p:sldId id="256" r:id="rId2"/>
    <p:sldId id="258" r:id="rId3"/>
    <p:sldId id="264" r:id="rId4"/>
    <p:sldId id="298" r:id="rId5"/>
    <p:sldId id="261" r:id="rId6"/>
    <p:sldId id="299" r:id="rId7"/>
    <p:sldId id="300" r:id="rId8"/>
    <p:sldId id="302" r:id="rId9"/>
    <p:sldId id="303" r:id="rId10"/>
    <p:sldId id="305" r:id="rId11"/>
    <p:sldId id="304" r:id="rId12"/>
    <p:sldId id="278" r:id="rId13"/>
  </p:sldIdLst>
  <p:sldSz cx="9144000" cy="5143500" type="screen16x9"/>
  <p:notesSz cx="6858000" cy="9144000"/>
  <p:embeddedFontLst>
    <p:embeddedFont>
      <p:font typeface="Advent Pro SemiBold" panose="020B0604020202020204" charset="0"/>
      <p:regular r:id="rId15"/>
      <p:bold r:id="rId16"/>
    </p:embeddedFont>
    <p:embeddedFont>
      <p:font typeface="Fira Sans Condensed Medium" panose="020B0604020202020204" charset="0"/>
      <p:regular r:id="rId17"/>
      <p:bold r:id="rId18"/>
      <p:italic r:id="rId19"/>
      <p:boldItalic r:id="rId20"/>
    </p:embeddedFont>
    <p:embeddedFont>
      <p:font typeface="Fira Sans Extra Condensed Medium" panose="020B0604020202020204" charset="0"/>
      <p:regular r:id="rId21"/>
      <p:bold r:id="rId22"/>
      <p:italic r:id="rId23"/>
      <p:boldItalic r:id="rId24"/>
    </p:embeddedFont>
    <p:embeddedFont>
      <p:font typeface="Maven Pro" panose="020B0604020202020204" charset="0"/>
      <p:regular r:id="rId25"/>
      <p:bold r:id="rId26"/>
    </p:embeddedFont>
    <p:embeddedFont>
      <p:font typeface="Share Tech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854F0AE-D08E-4CD4-B036-AC30C2CC314D}">
  <a:tblStyle styleId="{5854F0AE-D08E-4CD4-B036-AC30C2CC31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6552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4655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38282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6196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64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28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8009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5938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9" r:id="rId7"/>
    <p:sldLayoutId id="2147483663" r:id="rId8"/>
    <p:sldLayoutId id="2147483665" r:id="rId9"/>
    <p:sldLayoutId id="2147483667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872200" y="3310830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 Imran Yusuf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365880" y="1171959"/>
            <a:ext cx="8331745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WEB CRAWLER AND NLP SYSTEM</a:t>
            </a:r>
            <a:r>
              <a:rPr lang="en-AU" dirty="0">
                <a:solidFill>
                  <a:schemeClr val="accent2"/>
                </a:solidFill>
              </a:rPr>
              <a:t> PRESENTATION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434;p25">
            <a:extLst>
              <a:ext uri="{FF2B5EF4-FFF2-40B4-BE49-F238E27FC236}">
                <a16:creationId xmlns:a16="http://schemas.microsoft.com/office/drawing/2014/main" id="{78D113C5-D5FE-4AD7-B58E-0427097EB67B}"/>
              </a:ext>
            </a:extLst>
          </p:cNvPr>
          <p:cNvSpPr txBox="1">
            <a:spLocks/>
          </p:cNvSpPr>
          <p:nvPr/>
        </p:nvSpPr>
        <p:spPr>
          <a:xfrm>
            <a:off x="7502968" y="4648280"/>
            <a:ext cx="1722660" cy="427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n-AU" sz="1400" dirty="0"/>
              <a:t>24 April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698;p33">
            <a:extLst>
              <a:ext uri="{FF2B5EF4-FFF2-40B4-BE49-F238E27FC236}">
                <a16:creationId xmlns:a16="http://schemas.microsoft.com/office/drawing/2014/main" id="{99863CD2-E268-4E48-BF28-F3670E269D15}"/>
              </a:ext>
            </a:extLst>
          </p:cNvPr>
          <p:cNvSpPr txBox="1">
            <a:spLocks/>
          </p:cNvSpPr>
          <p:nvPr/>
        </p:nvSpPr>
        <p:spPr>
          <a:xfrm>
            <a:off x="1211413" y="380255"/>
            <a:ext cx="655711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DEMONSTRATION OF GITHUB REPOSITORY</a:t>
            </a:r>
          </a:p>
        </p:txBody>
      </p:sp>
      <p:sp>
        <p:nvSpPr>
          <p:cNvPr id="16" name="Google Shape;482;p27">
            <a:extLst>
              <a:ext uri="{FF2B5EF4-FFF2-40B4-BE49-F238E27FC236}">
                <a16:creationId xmlns:a16="http://schemas.microsoft.com/office/drawing/2014/main" id="{46D5FBCE-7EC8-41FB-8C96-C8380F5CD3EC}"/>
              </a:ext>
            </a:extLst>
          </p:cNvPr>
          <p:cNvSpPr/>
          <p:nvPr/>
        </p:nvSpPr>
        <p:spPr>
          <a:xfrm>
            <a:off x="267338" y="27009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490;p27">
            <a:extLst>
              <a:ext uri="{FF2B5EF4-FFF2-40B4-BE49-F238E27FC236}">
                <a16:creationId xmlns:a16="http://schemas.microsoft.com/office/drawing/2014/main" id="{44C54474-D796-4E4A-B3D1-4793DB941FBD}"/>
              </a:ext>
            </a:extLst>
          </p:cNvPr>
          <p:cNvGrpSpPr/>
          <p:nvPr/>
        </p:nvGrpSpPr>
        <p:grpSpPr>
          <a:xfrm>
            <a:off x="400069" y="392000"/>
            <a:ext cx="577210" cy="580282"/>
            <a:chOff x="3095745" y="3805393"/>
            <a:chExt cx="352840" cy="354717"/>
          </a:xfrm>
        </p:grpSpPr>
        <p:sp>
          <p:nvSpPr>
            <p:cNvPr id="18" name="Google Shape;491;p27">
              <a:extLst>
                <a:ext uri="{FF2B5EF4-FFF2-40B4-BE49-F238E27FC236}">
                  <a16:creationId xmlns:a16="http://schemas.microsoft.com/office/drawing/2014/main" id="{DB8F4C35-D307-46EB-9B05-897F4ED8F403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92;p27">
              <a:extLst>
                <a:ext uri="{FF2B5EF4-FFF2-40B4-BE49-F238E27FC236}">
                  <a16:creationId xmlns:a16="http://schemas.microsoft.com/office/drawing/2014/main" id="{79B3F67A-A127-4430-A9AB-B62F6ABE8AE2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93;p27">
              <a:extLst>
                <a:ext uri="{FF2B5EF4-FFF2-40B4-BE49-F238E27FC236}">
                  <a16:creationId xmlns:a16="http://schemas.microsoft.com/office/drawing/2014/main" id="{EBD3871F-E728-41F9-AF15-B32477EED796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94;p27">
              <a:extLst>
                <a:ext uri="{FF2B5EF4-FFF2-40B4-BE49-F238E27FC236}">
                  <a16:creationId xmlns:a16="http://schemas.microsoft.com/office/drawing/2014/main" id="{085FA20C-02EF-4EE3-B497-FD72B04D1583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95;p27">
              <a:extLst>
                <a:ext uri="{FF2B5EF4-FFF2-40B4-BE49-F238E27FC236}">
                  <a16:creationId xmlns:a16="http://schemas.microsoft.com/office/drawing/2014/main" id="{389A355B-94FB-4A34-B58F-56ADA12BEA9F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96;p27">
              <a:extLst>
                <a:ext uri="{FF2B5EF4-FFF2-40B4-BE49-F238E27FC236}">
                  <a16:creationId xmlns:a16="http://schemas.microsoft.com/office/drawing/2014/main" id="{B4F513CE-0C2D-4655-81FD-C754C475559C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08001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98;p33">
            <a:extLst>
              <a:ext uri="{FF2B5EF4-FFF2-40B4-BE49-F238E27FC236}">
                <a16:creationId xmlns:a16="http://schemas.microsoft.com/office/drawing/2014/main" id="{E8382D80-C302-48C4-A963-65EE8C2E4D19}"/>
              </a:ext>
            </a:extLst>
          </p:cNvPr>
          <p:cNvSpPr txBox="1">
            <a:spLocks/>
          </p:cNvSpPr>
          <p:nvPr/>
        </p:nvSpPr>
        <p:spPr>
          <a:xfrm>
            <a:off x="1211413" y="380255"/>
            <a:ext cx="655711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LIMITATIONS DISCUSSION</a:t>
            </a:r>
          </a:p>
        </p:txBody>
      </p:sp>
      <p:sp>
        <p:nvSpPr>
          <p:cNvPr id="38" name="Google Shape;483;p27">
            <a:extLst>
              <a:ext uri="{FF2B5EF4-FFF2-40B4-BE49-F238E27FC236}">
                <a16:creationId xmlns:a16="http://schemas.microsoft.com/office/drawing/2014/main" id="{C0EC2DCF-224B-4EF2-845E-666AB8D066B0}"/>
              </a:ext>
            </a:extLst>
          </p:cNvPr>
          <p:cNvSpPr/>
          <p:nvPr/>
        </p:nvSpPr>
        <p:spPr>
          <a:xfrm>
            <a:off x="264956" y="27009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497;p27">
            <a:extLst>
              <a:ext uri="{FF2B5EF4-FFF2-40B4-BE49-F238E27FC236}">
                <a16:creationId xmlns:a16="http://schemas.microsoft.com/office/drawing/2014/main" id="{9D4018B2-07AD-4AC8-9B93-5616471F014F}"/>
              </a:ext>
            </a:extLst>
          </p:cNvPr>
          <p:cNvGrpSpPr/>
          <p:nvPr/>
        </p:nvGrpSpPr>
        <p:grpSpPr>
          <a:xfrm>
            <a:off x="388420" y="391987"/>
            <a:ext cx="583817" cy="580314"/>
            <a:chOff x="3541011" y="3367320"/>
            <a:chExt cx="348257" cy="346188"/>
          </a:xfrm>
        </p:grpSpPr>
        <p:sp>
          <p:nvSpPr>
            <p:cNvPr id="40" name="Google Shape;498;p27">
              <a:extLst>
                <a:ext uri="{FF2B5EF4-FFF2-40B4-BE49-F238E27FC236}">
                  <a16:creationId xmlns:a16="http://schemas.microsoft.com/office/drawing/2014/main" id="{DDCAFF33-D127-4951-84F9-BDC011C2D592}"/>
                </a:ext>
              </a:extLst>
            </p:cNvPr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99;p27">
              <a:extLst>
                <a:ext uri="{FF2B5EF4-FFF2-40B4-BE49-F238E27FC236}">
                  <a16:creationId xmlns:a16="http://schemas.microsoft.com/office/drawing/2014/main" id="{2B59773C-E021-45CE-ACB7-200D3B1691B8}"/>
                </a:ext>
              </a:extLst>
            </p:cNvPr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00;p27">
              <a:extLst>
                <a:ext uri="{FF2B5EF4-FFF2-40B4-BE49-F238E27FC236}">
                  <a16:creationId xmlns:a16="http://schemas.microsoft.com/office/drawing/2014/main" id="{E3E40841-B7A7-4FEE-B1B7-69FE240CCF74}"/>
                </a:ext>
              </a:extLst>
            </p:cNvPr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01;p27">
              <a:extLst>
                <a:ext uri="{FF2B5EF4-FFF2-40B4-BE49-F238E27FC236}">
                  <a16:creationId xmlns:a16="http://schemas.microsoft.com/office/drawing/2014/main" id="{E823DA9F-E159-41EA-A932-CC2C91DAD652}"/>
                </a:ext>
              </a:extLst>
            </p:cNvPr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1240;p44">
            <a:extLst>
              <a:ext uri="{FF2B5EF4-FFF2-40B4-BE49-F238E27FC236}">
                <a16:creationId xmlns:a16="http://schemas.microsoft.com/office/drawing/2014/main" id="{1674A4DE-EEB7-4D07-9F80-CDD0FA296CFC}"/>
              </a:ext>
            </a:extLst>
          </p:cNvPr>
          <p:cNvSpPr/>
          <p:nvPr/>
        </p:nvSpPr>
        <p:spPr>
          <a:xfrm>
            <a:off x="819303" y="1317923"/>
            <a:ext cx="7524000" cy="3256386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1241;p44">
            <a:extLst>
              <a:ext uri="{FF2B5EF4-FFF2-40B4-BE49-F238E27FC236}">
                <a16:creationId xmlns:a16="http://schemas.microsoft.com/office/drawing/2014/main" id="{2E6691C3-0F00-4C73-A460-2D86184742EF}"/>
              </a:ext>
            </a:extLst>
          </p:cNvPr>
          <p:cNvSpPr/>
          <p:nvPr/>
        </p:nvSpPr>
        <p:spPr>
          <a:xfrm>
            <a:off x="922476" y="1404523"/>
            <a:ext cx="7315699" cy="3068417"/>
          </a:xfrm>
          <a:prstGeom prst="roundRect">
            <a:avLst>
              <a:gd name="adj" fmla="val 1641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59" name="Google Shape;1243;p44">
            <a:extLst>
              <a:ext uri="{FF2B5EF4-FFF2-40B4-BE49-F238E27FC236}">
                <a16:creationId xmlns:a16="http://schemas.microsoft.com/office/drawing/2014/main" id="{28994CD5-ECE6-4E67-9313-5ADC75AEC6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0576585"/>
              </p:ext>
            </p:extLst>
          </p:nvPr>
        </p:nvGraphicFramePr>
        <p:xfrm>
          <a:off x="934781" y="1138158"/>
          <a:ext cx="7315700" cy="3182984"/>
        </p:xfrm>
        <a:graphic>
          <a:graphicData uri="http://schemas.openxmlformats.org/drawingml/2006/table">
            <a:tbl>
              <a:tblPr>
                <a:noFill/>
                <a:tableStyleId>{5854F0AE-D08E-4CD4-B036-AC30C2CC314D}</a:tableStyleId>
              </a:tblPr>
              <a:tblGrid>
                <a:gridCol w="12125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7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53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999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Maven Pro" panose="020B0604020202020204" charset="0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LIMITATION</a:t>
                      </a:r>
                      <a:endParaRPr sz="1300" b="1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DISCUSSION</a:t>
                      </a:r>
                      <a:endParaRPr sz="1300" b="1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0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accent2"/>
                          </a:solidFill>
                          <a:latin typeface="Maven Pro" panose="020B0604020202020204" charset="0"/>
                          <a:ea typeface="Share Tech"/>
                          <a:cs typeface="Share Tech"/>
                          <a:sym typeface="Share Tech"/>
                        </a:rPr>
                        <a:t>Web Crawler</a:t>
                      </a:r>
                      <a:endParaRPr sz="1300" b="1" dirty="0">
                        <a:solidFill>
                          <a:schemeClr val="accent2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99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1" dirty="0">
                        <a:solidFill>
                          <a:schemeClr val="accent2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8979794"/>
                  </a:ext>
                </a:extLst>
              </a:tr>
              <a:tr h="5400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accent1"/>
                          </a:solidFill>
                          <a:latin typeface="Maven Pro" panose="020B0604020202020204" charset="0"/>
                          <a:ea typeface="Share Tech"/>
                          <a:cs typeface="Share Tech"/>
                          <a:sym typeface="Share Tech"/>
                        </a:rPr>
                        <a:t>NER</a:t>
                      </a:r>
                      <a:endParaRPr sz="1300" b="1" dirty="0">
                        <a:solidFill>
                          <a:schemeClr val="accent1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99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1" dirty="0">
                        <a:solidFill>
                          <a:schemeClr val="accent1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9715937"/>
                  </a:ext>
                </a:extLst>
              </a:tr>
              <a:tr h="5400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accent3"/>
                          </a:solidFill>
                          <a:latin typeface="Maven Pro" panose="020B0604020202020204" charset="0"/>
                          <a:ea typeface="Share Tech"/>
                          <a:cs typeface="Share Tech"/>
                          <a:sym typeface="Share Tech"/>
                        </a:rPr>
                        <a:t>Sentiment Analysis</a:t>
                      </a:r>
                      <a:endParaRPr sz="1300" b="1" dirty="0">
                        <a:solidFill>
                          <a:schemeClr val="accent3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99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solidFill>
                          <a:schemeClr val="accent3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7037659"/>
                  </a:ext>
                </a:extLst>
              </a:tr>
            </a:tbl>
          </a:graphicData>
        </a:graphic>
      </p:graphicFrame>
      <p:grpSp>
        <p:nvGrpSpPr>
          <p:cNvPr id="60" name="Google Shape;1244;p44">
            <a:extLst>
              <a:ext uri="{FF2B5EF4-FFF2-40B4-BE49-F238E27FC236}">
                <a16:creationId xmlns:a16="http://schemas.microsoft.com/office/drawing/2014/main" id="{534460A8-65F7-40A0-B530-2E26DCE28DC1}"/>
              </a:ext>
            </a:extLst>
          </p:cNvPr>
          <p:cNvGrpSpPr/>
          <p:nvPr/>
        </p:nvGrpSpPr>
        <p:grpSpPr>
          <a:xfrm>
            <a:off x="5054446" y="4574309"/>
            <a:ext cx="936653" cy="1300131"/>
            <a:chOff x="4882900" y="-64350"/>
            <a:chExt cx="2493750" cy="2922300"/>
          </a:xfrm>
        </p:grpSpPr>
        <p:sp>
          <p:nvSpPr>
            <p:cNvPr id="61" name="Google Shape;1245;p44">
              <a:extLst>
                <a:ext uri="{FF2B5EF4-FFF2-40B4-BE49-F238E27FC236}">
                  <a16:creationId xmlns:a16="http://schemas.microsoft.com/office/drawing/2014/main" id="{3E843FCF-60DC-4403-BCD6-B4D7FDBC23CE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46;p44">
              <a:extLst>
                <a:ext uri="{FF2B5EF4-FFF2-40B4-BE49-F238E27FC236}">
                  <a16:creationId xmlns:a16="http://schemas.microsoft.com/office/drawing/2014/main" id="{0B7B88A6-56D4-4548-9A81-8DE9B8082324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47;p44">
              <a:extLst>
                <a:ext uri="{FF2B5EF4-FFF2-40B4-BE49-F238E27FC236}">
                  <a16:creationId xmlns:a16="http://schemas.microsoft.com/office/drawing/2014/main" id="{4AC9182E-A80F-48AF-9086-3E3878BB51A6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48;p44">
              <a:extLst>
                <a:ext uri="{FF2B5EF4-FFF2-40B4-BE49-F238E27FC236}">
                  <a16:creationId xmlns:a16="http://schemas.microsoft.com/office/drawing/2014/main" id="{59AB793E-4C98-41E0-9E80-1CD118C9A49E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49;p44">
              <a:extLst>
                <a:ext uri="{FF2B5EF4-FFF2-40B4-BE49-F238E27FC236}">
                  <a16:creationId xmlns:a16="http://schemas.microsoft.com/office/drawing/2014/main" id="{BD196F53-4FD4-42F3-86E6-987DC18F0193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31978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 DISCUSSION</a:t>
            </a:r>
            <a:endParaRPr dirty="0"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635006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 of web crawler and NLP system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63500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MANAGEMENT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&amp; SOLUTION</a:t>
            </a:r>
            <a:endParaRPr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Discussion of Project and deliverables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414033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 of code repository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1207663" y="384380"/>
            <a:ext cx="272425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54172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Housing</a:t>
            </a:r>
            <a:endParaRPr sz="1800" dirty="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66197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Australia’s largest asset class</a:t>
            </a:r>
            <a:endParaRPr sz="1400" dirty="0"/>
          </a:p>
        </p:txBody>
      </p:sp>
      <p:sp>
        <p:nvSpPr>
          <p:cNvPr id="702" name="Google Shape;702;p33"/>
          <p:cNvSpPr/>
          <p:nvPr/>
        </p:nvSpPr>
        <p:spPr>
          <a:xfrm>
            <a:off x="5361975" y="1188404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37425" y="253915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Differs between states and territories</a:t>
            </a:r>
            <a:endParaRPr sz="1400" dirty="0"/>
          </a:p>
        </p:txBody>
      </p:sp>
      <p:sp>
        <p:nvSpPr>
          <p:cNvPr id="705" name="Google Shape;705;p33"/>
          <p:cNvSpPr/>
          <p:nvPr/>
        </p:nvSpPr>
        <p:spPr>
          <a:xfrm>
            <a:off x="7754755" y="1819059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606101" y="3661880"/>
            <a:ext cx="2929437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Correlate real estate sentiments to investment decisions</a:t>
            </a:r>
            <a:endParaRPr sz="1400" dirty="0"/>
          </a:p>
        </p:txBody>
      </p:sp>
      <p:sp>
        <p:nvSpPr>
          <p:cNvPr id="708" name="Google Shape;708;p33"/>
          <p:cNvSpPr/>
          <p:nvPr/>
        </p:nvSpPr>
        <p:spPr>
          <a:xfrm>
            <a:off x="5517900" y="318592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5014136" y="3500736"/>
            <a:ext cx="2004191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Competitive Edge</a:t>
            </a:r>
            <a:endParaRPr sz="1800" dirty="0"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39635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Real Estate Sentiment</a:t>
            </a:r>
            <a:endParaRPr sz="1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0D097D-A86E-472E-9DE2-9D435D09771F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16" name="Google Shape;481;p27">
              <a:extLst>
                <a:ext uri="{FF2B5EF4-FFF2-40B4-BE49-F238E27FC236}">
                  <a16:creationId xmlns:a16="http://schemas.microsoft.com/office/drawing/2014/main" id="{3A7242D9-AB9B-4750-BD79-50A399921AE0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89;p27">
              <a:extLst>
                <a:ext uri="{FF2B5EF4-FFF2-40B4-BE49-F238E27FC236}">
                  <a16:creationId xmlns:a16="http://schemas.microsoft.com/office/drawing/2014/main" id="{B366C964-732C-4189-8C59-C93487189B2B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1207663" y="384380"/>
            <a:ext cx="352435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702" name="Google Shape;702;p33"/>
          <p:cNvSpPr/>
          <p:nvPr/>
        </p:nvSpPr>
        <p:spPr>
          <a:xfrm>
            <a:off x="1129700" y="430954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33"/>
          <p:cNvSpPr/>
          <p:nvPr/>
        </p:nvSpPr>
        <p:spPr>
          <a:xfrm>
            <a:off x="305600" y="34116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3"/>
          <p:cNvSpPr/>
          <p:nvPr/>
        </p:nvSpPr>
        <p:spPr>
          <a:xfrm>
            <a:off x="2216678" y="4759119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0D097D-A86E-472E-9DE2-9D435D09771F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16" name="Google Shape;481;p27">
              <a:extLst>
                <a:ext uri="{FF2B5EF4-FFF2-40B4-BE49-F238E27FC236}">
                  <a16:creationId xmlns:a16="http://schemas.microsoft.com/office/drawing/2014/main" id="{3A7242D9-AB9B-4750-BD79-50A399921AE0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89;p27">
              <a:extLst>
                <a:ext uri="{FF2B5EF4-FFF2-40B4-BE49-F238E27FC236}">
                  <a16:creationId xmlns:a16="http://schemas.microsoft.com/office/drawing/2014/main" id="{B366C964-732C-4189-8C59-C93487189B2B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6A15DC9-F2E1-4BDD-8407-A1FDF2670420}"/>
              </a:ext>
            </a:extLst>
          </p:cNvPr>
          <p:cNvSpPr txBox="1"/>
          <p:nvPr/>
        </p:nvSpPr>
        <p:spPr>
          <a:xfrm>
            <a:off x="821214" y="1917767"/>
            <a:ext cx="75015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“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Autonomously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 estimate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 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the relative 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strengths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 of the 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property market 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across all states and territories in Australia, as a function of 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time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1767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105341" y="1457702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</a:t>
            </a:r>
            <a:br>
              <a:rPr lang="en" dirty="0"/>
            </a:br>
            <a:r>
              <a:rPr lang="en" dirty="0"/>
              <a:t>CRAWLER</a:t>
            </a:r>
            <a:endParaRPr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878791" y="2996252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Named Entity Recognition (NER)</a:t>
            </a:r>
            <a:endParaRPr dirty="0"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5721617" y="3491187"/>
            <a:ext cx="2639864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Multinomial Na</a:t>
            </a:r>
            <a:r>
              <a:rPr lang="en-AU" dirty="0"/>
              <a:t>ï</a:t>
            </a:r>
            <a:r>
              <a:rPr lang="en" dirty="0"/>
              <a:t>ve Bayes used to predict positive, neutral or negative sentiment</a:t>
            </a:r>
            <a:endParaRPr dirty="0"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089001" y="1441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WEBSITE SELECTION</a:t>
            </a:r>
            <a:endParaRPr dirty="0"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089001" y="19340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i="1" dirty="0"/>
              <a:t>onthehouse </a:t>
            </a:r>
            <a:r>
              <a:rPr lang="en" dirty="0"/>
              <a:t>property news website</a:t>
            </a:r>
            <a:endParaRPr dirty="0"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5726059" y="1950002"/>
            <a:ext cx="2639865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Extract title, publication date, body text and place tags</a:t>
            </a:r>
            <a:endParaRPr dirty="0"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768420" y="3531814"/>
            <a:ext cx="2289482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Spacy’s</a:t>
            </a:r>
            <a:r>
              <a:rPr lang="en" dirty="0"/>
              <a:t> NER model used to detect place entities</a:t>
            </a:r>
            <a:endParaRPr dirty="0"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6761" y="299888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Sentiment Analysis</a:t>
            </a:r>
            <a:endParaRPr dirty="0"/>
          </a:p>
        </p:txBody>
      </p:sp>
      <p:sp>
        <p:nvSpPr>
          <p:cNvPr id="609" name="Google Shape;609;p30"/>
          <p:cNvSpPr/>
          <p:nvPr/>
        </p:nvSpPr>
        <p:spPr>
          <a:xfrm>
            <a:off x="3381285" y="174255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0" name="Google Shape;610;p30"/>
          <p:cNvSpPr/>
          <p:nvPr/>
        </p:nvSpPr>
        <p:spPr>
          <a:xfrm>
            <a:off x="3381285" y="33490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779735" y="174255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779735" y="33490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105185" y="210450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001150" y="2208540"/>
            <a:ext cx="882620" cy="13984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105185" y="37110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698;p33">
            <a:extLst>
              <a:ext uri="{FF2B5EF4-FFF2-40B4-BE49-F238E27FC236}">
                <a16:creationId xmlns:a16="http://schemas.microsoft.com/office/drawing/2014/main" id="{AC859BED-9A1E-4C68-B973-D9894DDD49E5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352435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PROPOSED SOLUTION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DF67514-D2CE-4BB8-BF2C-83E196F2CB04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60" name="Google Shape;481;p27">
              <a:extLst>
                <a:ext uri="{FF2B5EF4-FFF2-40B4-BE49-F238E27FC236}">
                  <a16:creationId xmlns:a16="http://schemas.microsoft.com/office/drawing/2014/main" id="{9D90492A-E242-4545-BB3C-428245EE8E34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9;p27">
              <a:extLst>
                <a:ext uri="{FF2B5EF4-FFF2-40B4-BE49-F238E27FC236}">
                  <a16:creationId xmlns:a16="http://schemas.microsoft.com/office/drawing/2014/main" id="{633A9F8E-8A04-4D0E-918A-D78DCEFE2B23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12916;p63">
            <a:extLst>
              <a:ext uri="{FF2B5EF4-FFF2-40B4-BE49-F238E27FC236}">
                <a16:creationId xmlns:a16="http://schemas.microsoft.com/office/drawing/2014/main" id="{39370296-0241-437A-9268-02A785A1CB70}"/>
              </a:ext>
            </a:extLst>
          </p:cNvPr>
          <p:cNvSpPr/>
          <p:nvPr/>
        </p:nvSpPr>
        <p:spPr>
          <a:xfrm>
            <a:off x="4898109" y="1870258"/>
            <a:ext cx="498137" cy="495082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 w="3175"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" name="Google Shape;13476;p64">
            <a:extLst>
              <a:ext uri="{FF2B5EF4-FFF2-40B4-BE49-F238E27FC236}">
                <a16:creationId xmlns:a16="http://schemas.microsoft.com/office/drawing/2014/main" id="{2CAEFF93-D07F-49A1-9117-40C6E4AEB9A6}"/>
              </a:ext>
            </a:extLst>
          </p:cNvPr>
          <p:cNvGrpSpPr/>
          <p:nvPr/>
        </p:nvGrpSpPr>
        <p:grpSpPr>
          <a:xfrm>
            <a:off x="3501050" y="1905624"/>
            <a:ext cx="484361" cy="407308"/>
            <a:chOff x="3207778" y="2474632"/>
            <a:chExt cx="419933" cy="275170"/>
          </a:xfrm>
        </p:grpSpPr>
        <p:sp>
          <p:nvSpPr>
            <p:cNvPr id="67" name="Google Shape;13477;p64">
              <a:extLst>
                <a:ext uri="{FF2B5EF4-FFF2-40B4-BE49-F238E27FC236}">
                  <a16:creationId xmlns:a16="http://schemas.microsoft.com/office/drawing/2014/main" id="{E195244E-B253-4DB0-A26A-F197AD1E010E}"/>
                </a:ext>
              </a:extLst>
            </p:cNvPr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68" name="Google Shape;13478;p64">
              <a:extLst>
                <a:ext uri="{FF2B5EF4-FFF2-40B4-BE49-F238E27FC236}">
                  <a16:creationId xmlns:a16="http://schemas.microsoft.com/office/drawing/2014/main" id="{CB755DC3-B76E-48E4-A189-CCCABFB1F67D}"/>
                </a:ext>
              </a:extLst>
            </p:cNvPr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69" name="Google Shape;13479;p64">
              <a:extLst>
                <a:ext uri="{FF2B5EF4-FFF2-40B4-BE49-F238E27FC236}">
                  <a16:creationId xmlns:a16="http://schemas.microsoft.com/office/drawing/2014/main" id="{DFE50B89-DF1E-4CD9-93F2-24444F5A687F}"/>
                </a:ext>
              </a:extLst>
            </p:cNvPr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0" name="Google Shape;13480;p64">
              <a:extLst>
                <a:ext uri="{FF2B5EF4-FFF2-40B4-BE49-F238E27FC236}">
                  <a16:creationId xmlns:a16="http://schemas.microsoft.com/office/drawing/2014/main" id="{961DA6CE-F82D-42B7-BD0F-E540A872BDCD}"/>
                </a:ext>
              </a:extLst>
            </p:cNvPr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1" name="Google Shape;13481;p64">
              <a:extLst>
                <a:ext uri="{FF2B5EF4-FFF2-40B4-BE49-F238E27FC236}">
                  <a16:creationId xmlns:a16="http://schemas.microsoft.com/office/drawing/2014/main" id="{92BF3A1F-A60F-4EF0-9909-0B037A6AA72E}"/>
                </a:ext>
              </a:extLst>
            </p:cNvPr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2" name="Google Shape;13482;p64">
              <a:extLst>
                <a:ext uri="{FF2B5EF4-FFF2-40B4-BE49-F238E27FC236}">
                  <a16:creationId xmlns:a16="http://schemas.microsoft.com/office/drawing/2014/main" id="{299EB6A4-0C42-4F49-81D8-A58532E74379}"/>
                </a:ext>
              </a:extLst>
            </p:cNvPr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3" name="Google Shape;13483;p64">
              <a:extLst>
                <a:ext uri="{FF2B5EF4-FFF2-40B4-BE49-F238E27FC236}">
                  <a16:creationId xmlns:a16="http://schemas.microsoft.com/office/drawing/2014/main" id="{6C2B2B3B-F1AA-4EBA-8C45-CE7894D6FAB9}"/>
                </a:ext>
              </a:extLst>
            </p:cNvPr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4" name="Google Shape;13484;p64">
              <a:extLst>
                <a:ext uri="{FF2B5EF4-FFF2-40B4-BE49-F238E27FC236}">
                  <a16:creationId xmlns:a16="http://schemas.microsoft.com/office/drawing/2014/main" id="{C08FEE79-9310-4142-8D6A-4DACD1A70D57}"/>
                </a:ext>
              </a:extLst>
            </p:cNvPr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5" name="Google Shape;13485;p64">
              <a:extLst>
                <a:ext uri="{FF2B5EF4-FFF2-40B4-BE49-F238E27FC236}">
                  <a16:creationId xmlns:a16="http://schemas.microsoft.com/office/drawing/2014/main" id="{C2D8C861-11A8-48B7-AEB8-B03B9FB2E985}"/>
                </a:ext>
              </a:extLst>
            </p:cNvPr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6" name="Google Shape;13486;p64">
              <a:extLst>
                <a:ext uri="{FF2B5EF4-FFF2-40B4-BE49-F238E27FC236}">
                  <a16:creationId xmlns:a16="http://schemas.microsoft.com/office/drawing/2014/main" id="{B846E90D-1FD2-474B-8B3B-123B16823DD6}"/>
                </a:ext>
              </a:extLst>
            </p:cNvPr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7" name="Google Shape;13487;p64">
              <a:extLst>
                <a:ext uri="{FF2B5EF4-FFF2-40B4-BE49-F238E27FC236}">
                  <a16:creationId xmlns:a16="http://schemas.microsoft.com/office/drawing/2014/main" id="{50F2B928-1B1A-4676-AAE2-F9C108DF522F}"/>
                </a:ext>
              </a:extLst>
            </p:cNvPr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8" name="Google Shape;13488;p64">
              <a:extLst>
                <a:ext uri="{FF2B5EF4-FFF2-40B4-BE49-F238E27FC236}">
                  <a16:creationId xmlns:a16="http://schemas.microsoft.com/office/drawing/2014/main" id="{4B1F701D-12DD-4A8A-B591-842493A2CFA8}"/>
                </a:ext>
              </a:extLst>
            </p:cNvPr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9" name="Google Shape;13489;p64">
              <a:extLst>
                <a:ext uri="{FF2B5EF4-FFF2-40B4-BE49-F238E27FC236}">
                  <a16:creationId xmlns:a16="http://schemas.microsoft.com/office/drawing/2014/main" id="{ADD1B6BA-2755-42B6-9728-77CBE3AEDDDC}"/>
                </a:ext>
              </a:extLst>
            </p:cNvPr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80" name="Google Shape;13490;p64">
              <a:extLst>
                <a:ext uri="{FF2B5EF4-FFF2-40B4-BE49-F238E27FC236}">
                  <a16:creationId xmlns:a16="http://schemas.microsoft.com/office/drawing/2014/main" id="{84F9BAC8-FA98-419C-9F94-DE29B3AE2CB0}"/>
                </a:ext>
              </a:extLst>
            </p:cNvPr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</p:grpSp>
      <p:grpSp>
        <p:nvGrpSpPr>
          <p:cNvPr id="86" name="Google Shape;10840;p60">
            <a:extLst>
              <a:ext uri="{FF2B5EF4-FFF2-40B4-BE49-F238E27FC236}">
                <a16:creationId xmlns:a16="http://schemas.microsoft.com/office/drawing/2014/main" id="{5123FC77-0205-4F00-913F-149576F5D3DB}"/>
              </a:ext>
            </a:extLst>
          </p:cNvPr>
          <p:cNvGrpSpPr/>
          <p:nvPr/>
        </p:nvGrpSpPr>
        <p:grpSpPr>
          <a:xfrm>
            <a:off x="3499750" y="3467632"/>
            <a:ext cx="498137" cy="498137"/>
            <a:chOff x="6216367" y="1970156"/>
            <a:chExt cx="361147" cy="361147"/>
          </a:xfrm>
        </p:grpSpPr>
        <p:sp>
          <p:nvSpPr>
            <p:cNvPr id="87" name="Google Shape;10841;p60">
              <a:extLst>
                <a:ext uri="{FF2B5EF4-FFF2-40B4-BE49-F238E27FC236}">
                  <a16:creationId xmlns:a16="http://schemas.microsoft.com/office/drawing/2014/main" id="{418A2D88-BFE4-496B-80B7-942C45C673ED}"/>
                </a:ext>
              </a:extLst>
            </p:cNvPr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842;p60">
              <a:extLst>
                <a:ext uri="{FF2B5EF4-FFF2-40B4-BE49-F238E27FC236}">
                  <a16:creationId xmlns:a16="http://schemas.microsoft.com/office/drawing/2014/main" id="{2E890728-CD7C-435B-B4E6-8D5CD59AFB2E}"/>
                </a:ext>
              </a:extLst>
            </p:cNvPr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843;p60">
              <a:extLst>
                <a:ext uri="{FF2B5EF4-FFF2-40B4-BE49-F238E27FC236}">
                  <a16:creationId xmlns:a16="http://schemas.microsoft.com/office/drawing/2014/main" id="{FE4DD44E-1089-41E7-AB6C-4C3B8938A276}"/>
                </a:ext>
              </a:extLst>
            </p:cNvPr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844;p60">
              <a:extLst>
                <a:ext uri="{FF2B5EF4-FFF2-40B4-BE49-F238E27FC236}">
                  <a16:creationId xmlns:a16="http://schemas.microsoft.com/office/drawing/2014/main" id="{B8205754-4B2D-4B44-AAD9-A39E53C51861}"/>
                </a:ext>
              </a:extLst>
            </p:cNvPr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11284;p60">
            <a:extLst>
              <a:ext uri="{FF2B5EF4-FFF2-40B4-BE49-F238E27FC236}">
                <a16:creationId xmlns:a16="http://schemas.microsoft.com/office/drawing/2014/main" id="{96713600-EAC1-4932-8F66-1A75D89477F9}"/>
              </a:ext>
            </a:extLst>
          </p:cNvPr>
          <p:cNvGrpSpPr/>
          <p:nvPr/>
        </p:nvGrpSpPr>
        <p:grpSpPr>
          <a:xfrm>
            <a:off x="4887183" y="3448262"/>
            <a:ext cx="504371" cy="483888"/>
            <a:chOff x="5774124" y="4294550"/>
            <a:chExt cx="331611" cy="331674"/>
          </a:xfrm>
        </p:grpSpPr>
        <p:sp>
          <p:nvSpPr>
            <p:cNvPr id="92" name="Google Shape;11285;p60">
              <a:extLst>
                <a:ext uri="{FF2B5EF4-FFF2-40B4-BE49-F238E27FC236}">
                  <a16:creationId xmlns:a16="http://schemas.microsoft.com/office/drawing/2014/main" id="{915DA4CB-E4AE-4249-8553-B1B477073F3E}"/>
                </a:ext>
              </a:extLst>
            </p:cNvPr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286;p60">
              <a:extLst>
                <a:ext uri="{FF2B5EF4-FFF2-40B4-BE49-F238E27FC236}">
                  <a16:creationId xmlns:a16="http://schemas.microsoft.com/office/drawing/2014/main" id="{5A7F00FC-9B48-411D-8AB0-F859CAFEFF2E}"/>
                </a:ext>
              </a:extLst>
            </p:cNvPr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D0FC44C8-D065-41A2-A9DF-A4F22890343B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539887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DEMONSTRATION OF WEB CRAWLER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744FBAA-4E08-4DE8-AE1E-50C9E3FBBF56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7" name="Google Shape;481;p27">
              <a:extLst>
                <a:ext uri="{FF2B5EF4-FFF2-40B4-BE49-F238E27FC236}">
                  <a16:creationId xmlns:a16="http://schemas.microsoft.com/office/drawing/2014/main" id="{7B616335-BC84-43FF-946D-944D6CC84F20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9;p27">
              <a:extLst>
                <a:ext uri="{FF2B5EF4-FFF2-40B4-BE49-F238E27FC236}">
                  <a16:creationId xmlns:a16="http://schemas.microsoft.com/office/drawing/2014/main" id="{6B3A3293-8173-475B-97D1-58E2C1A547A6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Web Crawler Video">
            <a:hlinkClick r:id="" action="ppaction://media"/>
            <a:extLst>
              <a:ext uri="{FF2B5EF4-FFF2-40B4-BE49-F238E27FC236}">
                <a16:creationId xmlns:a16="http://schemas.microsoft.com/office/drawing/2014/main" id="{06C54565-71A8-4DB2-862C-398A8FD206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98940" y="937941"/>
            <a:ext cx="7485039" cy="40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6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5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3C3A91D-6B23-42BE-839D-45BBB2AFFE33}"/>
              </a:ext>
            </a:extLst>
          </p:cNvPr>
          <p:cNvGrpSpPr/>
          <p:nvPr/>
        </p:nvGrpSpPr>
        <p:grpSpPr>
          <a:xfrm>
            <a:off x="1501103" y="1278441"/>
            <a:ext cx="5989319" cy="2420090"/>
            <a:chOff x="1501140" y="1361705"/>
            <a:chExt cx="5989319" cy="2420090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501140" y="1361705"/>
              <a:ext cx="5989319" cy="2420090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290177" y="1773800"/>
                <a:ext cx="1941546" cy="1178863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462B969-7B7A-4C20-A0F2-59E42BA16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653538" y="1493776"/>
              <a:ext cx="5684519" cy="1628834"/>
            </a:xfrm>
            <a:prstGeom prst="rect">
              <a:avLst/>
            </a:prstGeom>
          </p:spPr>
        </p:pic>
        <p:sp>
          <p:nvSpPr>
            <p:cNvPr id="34" name="Google Shape;1339;p46">
              <a:extLst>
                <a:ext uri="{FF2B5EF4-FFF2-40B4-BE49-F238E27FC236}">
                  <a16:creationId xmlns:a16="http://schemas.microsoft.com/office/drawing/2014/main" id="{035F902F-A5B2-46B3-8BFC-0EC2A3C4084D}"/>
                </a:ext>
              </a:extLst>
            </p:cNvPr>
            <p:cNvSpPr/>
            <p:nvPr/>
          </p:nvSpPr>
          <p:spPr>
            <a:xfrm>
              <a:off x="4409192" y="3324389"/>
              <a:ext cx="96432" cy="96432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329;p46">
            <a:extLst>
              <a:ext uri="{FF2B5EF4-FFF2-40B4-BE49-F238E27FC236}">
                <a16:creationId xmlns:a16="http://schemas.microsoft.com/office/drawing/2014/main" id="{B445A60D-6E4C-49ED-8FE5-C72C09EDBB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472376" y="3849629"/>
            <a:ext cx="4046700" cy="7875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combination of </a:t>
            </a:r>
            <a:r>
              <a:rPr lang="en" i="1" dirty="0"/>
              <a:t>Spacy’s</a:t>
            </a:r>
            <a:r>
              <a:rPr lang="en" dirty="0"/>
              <a:t> NER model and use of Nominatom was </a:t>
            </a:r>
            <a:r>
              <a:rPr lang="en" dirty="0">
                <a:solidFill>
                  <a:schemeClr val="accent2"/>
                </a:solidFill>
              </a:rPr>
              <a:t>73% accurate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8" name="Google Shape;698;p33">
            <a:extLst>
              <a:ext uri="{FF2B5EF4-FFF2-40B4-BE49-F238E27FC236}">
                <a16:creationId xmlns:a16="http://schemas.microsoft.com/office/drawing/2014/main" id="{FE7B6EFF-53AF-4C24-9A7D-D7DAEC5C5555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539887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NER RESULTS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2E144A5-9CDC-4094-B1B4-C78AE166CAEE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40" name="Google Shape;481;p27">
              <a:extLst>
                <a:ext uri="{FF2B5EF4-FFF2-40B4-BE49-F238E27FC236}">
                  <a16:creationId xmlns:a16="http://schemas.microsoft.com/office/drawing/2014/main" id="{3F170BF1-4D5A-48B0-B8A0-1A9B4D2E9C37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89;p27">
              <a:extLst>
                <a:ext uri="{FF2B5EF4-FFF2-40B4-BE49-F238E27FC236}">
                  <a16:creationId xmlns:a16="http://schemas.microsoft.com/office/drawing/2014/main" id="{7138A1EE-CC16-4F6D-9A11-14BE5281B1DC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87776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698;p33">
            <a:extLst>
              <a:ext uri="{FF2B5EF4-FFF2-40B4-BE49-F238E27FC236}">
                <a16:creationId xmlns:a16="http://schemas.microsoft.com/office/drawing/2014/main" id="{AC859BED-9A1E-4C68-B973-D9894DDD49E5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614563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SENTIMENT ANALYSIS RESULTS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DF67514-D2CE-4BB8-BF2C-83E196F2CB04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60" name="Google Shape;481;p27">
              <a:extLst>
                <a:ext uri="{FF2B5EF4-FFF2-40B4-BE49-F238E27FC236}">
                  <a16:creationId xmlns:a16="http://schemas.microsoft.com/office/drawing/2014/main" id="{9D90492A-E242-4545-BB3C-428245EE8E34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9;p27">
              <a:extLst>
                <a:ext uri="{FF2B5EF4-FFF2-40B4-BE49-F238E27FC236}">
                  <a16:creationId xmlns:a16="http://schemas.microsoft.com/office/drawing/2014/main" id="{633A9F8E-8A04-4D0E-918A-D78DCEFE2B23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1329;p46">
            <a:extLst>
              <a:ext uri="{FF2B5EF4-FFF2-40B4-BE49-F238E27FC236}">
                <a16:creationId xmlns:a16="http://schemas.microsoft.com/office/drawing/2014/main" id="{63E76231-1109-4E4B-BD84-8D27C6418675}"/>
              </a:ext>
            </a:extLst>
          </p:cNvPr>
          <p:cNvSpPr txBox="1">
            <a:spLocks/>
          </p:cNvSpPr>
          <p:nvPr/>
        </p:nvSpPr>
        <p:spPr>
          <a:xfrm>
            <a:off x="2472376" y="3849629"/>
            <a:ext cx="4046700" cy="787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n-AU" sz="1600" dirty="0"/>
              <a:t>The Multinomial Naïve Bayes classifier was </a:t>
            </a:r>
            <a:r>
              <a:rPr lang="en-AU" sz="1600" dirty="0">
                <a:solidFill>
                  <a:schemeClr val="accent2"/>
                </a:solidFill>
              </a:rPr>
              <a:t>64% accurate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F8BE631-3E3E-43C6-A1D2-D48B1153064C}"/>
              </a:ext>
            </a:extLst>
          </p:cNvPr>
          <p:cNvGrpSpPr/>
          <p:nvPr/>
        </p:nvGrpSpPr>
        <p:grpSpPr>
          <a:xfrm>
            <a:off x="1501103" y="1278441"/>
            <a:ext cx="5989319" cy="2420090"/>
            <a:chOff x="1501103" y="1278441"/>
            <a:chExt cx="5989319" cy="242009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0EB020F-9636-4D48-A9C9-FC09CFDA8331}"/>
                </a:ext>
              </a:extLst>
            </p:cNvPr>
            <p:cNvGrpSpPr/>
            <p:nvPr/>
          </p:nvGrpSpPr>
          <p:grpSpPr>
            <a:xfrm>
              <a:off x="1501103" y="1278441"/>
              <a:ext cx="5989319" cy="2420090"/>
              <a:chOff x="1501140" y="1361705"/>
              <a:chExt cx="5989319" cy="2420090"/>
            </a:xfrm>
          </p:grpSpPr>
          <p:grpSp>
            <p:nvGrpSpPr>
              <p:cNvPr id="64" name="Google Shape;1331;p46">
                <a:extLst>
                  <a:ext uri="{FF2B5EF4-FFF2-40B4-BE49-F238E27FC236}">
                    <a16:creationId xmlns:a16="http://schemas.microsoft.com/office/drawing/2014/main" id="{4363A223-E337-442C-8ACE-8178E07ED10D}"/>
                  </a:ext>
                </a:extLst>
              </p:cNvPr>
              <p:cNvGrpSpPr/>
              <p:nvPr/>
            </p:nvGrpSpPr>
            <p:grpSpPr>
              <a:xfrm>
                <a:off x="1501140" y="1361705"/>
                <a:ext cx="5989319" cy="2420090"/>
                <a:chOff x="238125" y="1676700"/>
                <a:chExt cx="2045650" cy="1779275"/>
              </a:xfrm>
            </p:grpSpPr>
            <p:sp>
              <p:nvSpPr>
                <p:cNvPr id="81" name="Google Shape;1332;p46">
                  <a:extLst>
                    <a:ext uri="{FF2B5EF4-FFF2-40B4-BE49-F238E27FC236}">
                      <a16:creationId xmlns:a16="http://schemas.microsoft.com/office/drawing/2014/main" id="{291580F9-314C-46E3-8658-4D1844F8E269}"/>
                    </a:ext>
                  </a:extLst>
                </p:cNvPr>
                <p:cNvSpPr/>
                <p:nvPr/>
              </p:nvSpPr>
              <p:spPr>
                <a:xfrm>
                  <a:off x="1006875" y="3190025"/>
                  <a:ext cx="508150" cy="24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26" h="9884" extrusionOk="0">
                      <a:moveTo>
                        <a:pt x="2967" y="0"/>
                      </a:moveTo>
                      <a:lnTo>
                        <a:pt x="0" y="9884"/>
                      </a:lnTo>
                      <a:lnTo>
                        <a:pt x="20325" y="9884"/>
                      </a:lnTo>
                      <a:lnTo>
                        <a:pt x="1735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1333;p46">
                  <a:extLst>
                    <a:ext uri="{FF2B5EF4-FFF2-40B4-BE49-F238E27FC236}">
                      <a16:creationId xmlns:a16="http://schemas.microsoft.com/office/drawing/2014/main" id="{DC1553DE-79F5-45C7-B9E5-2A7DAC38320F}"/>
                    </a:ext>
                  </a:extLst>
                </p:cNvPr>
                <p:cNvSpPr/>
                <p:nvPr/>
              </p:nvSpPr>
              <p:spPr>
                <a:xfrm>
                  <a:off x="1021625" y="3190025"/>
                  <a:ext cx="452425" cy="19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97" h="7901" extrusionOk="0">
                      <a:moveTo>
                        <a:pt x="2377" y="0"/>
                      </a:moveTo>
                      <a:lnTo>
                        <a:pt x="0" y="7901"/>
                      </a:lnTo>
                      <a:cubicBezTo>
                        <a:pt x="6032" y="6753"/>
                        <a:pt x="12064" y="5557"/>
                        <a:pt x="18096" y="4442"/>
                      </a:cubicBezTo>
                      <a:lnTo>
                        <a:pt x="1676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1334;p46">
                  <a:extLst>
                    <a:ext uri="{FF2B5EF4-FFF2-40B4-BE49-F238E27FC236}">
                      <a16:creationId xmlns:a16="http://schemas.microsoft.com/office/drawing/2014/main" id="{A4E616D6-0B6E-42C0-847F-20A1B04E86A9}"/>
                    </a:ext>
                  </a:extLst>
                </p:cNvPr>
                <p:cNvSpPr/>
                <p:nvPr/>
              </p:nvSpPr>
              <p:spPr>
                <a:xfrm>
                  <a:off x="968750" y="3417450"/>
                  <a:ext cx="584375" cy="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5" h="1541" extrusionOk="0">
                      <a:moveTo>
                        <a:pt x="492" y="0"/>
                      </a:moveTo>
                      <a:cubicBezTo>
                        <a:pt x="214" y="0"/>
                        <a:pt x="1" y="230"/>
                        <a:pt x="1" y="492"/>
                      </a:cubicBezTo>
                      <a:lnTo>
                        <a:pt x="1" y="1541"/>
                      </a:lnTo>
                      <a:lnTo>
                        <a:pt x="23375" y="1541"/>
                      </a:lnTo>
                      <a:lnTo>
                        <a:pt x="23375" y="492"/>
                      </a:lnTo>
                      <a:cubicBezTo>
                        <a:pt x="23375" y="213"/>
                        <a:pt x="23145" y="0"/>
                        <a:pt x="228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1335;p46">
                  <a:extLst>
                    <a:ext uri="{FF2B5EF4-FFF2-40B4-BE49-F238E27FC236}">
                      <a16:creationId xmlns:a16="http://schemas.microsoft.com/office/drawing/2014/main" id="{6691AB8F-2CD2-4DDC-A35B-EAEF91C16934}"/>
                    </a:ext>
                  </a:extLst>
                </p:cNvPr>
                <p:cNvSpPr/>
                <p:nvPr/>
              </p:nvSpPr>
              <p:spPr>
                <a:xfrm>
                  <a:off x="238125" y="1777900"/>
                  <a:ext cx="2045650" cy="146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26" h="58452" extrusionOk="0">
                      <a:moveTo>
                        <a:pt x="1574" y="1"/>
                      </a:moveTo>
                      <a:cubicBezTo>
                        <a:pt x="705" y="1"/>
                        <a:pt x="0" y="689"/>
                        <a:pt x="0" y="1558"/>
                      </a:cubicBezTo>
                      <a:lnTo>
                        <a:pt x="0" y="56895"/>
                      </a:lnTo>
                      <a:cubicBezTo>
                        <a:pt x="0" y="57764"/>
                        <a:pt x="705" y="58452"/>
                        <a:pt x="1574" y="58452"/>
                      </a:cubicBezTo>
                      <a:lnTo>
                        <a:pt x="80252" y="58452"/>
                      </a:lnTo>
                      <a:cubicBezTo>
                        <a:pt x="81121" y="58452"/>
                        <a:pt x="81826" y="57764"/>
                        <a:pt x="81826" y="56895"/>
                      </a:cubicBezTo>
                      <a:lnTo>
                        <a:pt x="81826" y="1558"/>
                      </a:lnTo>
                      <a:cubicBezTo>
                        <a:pt x="81826" y="689"/>
                        <a:pt x="81121" y="1"/>
                        <a:pt x="802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1336;p46">
                  <a:extLst>
                    <a:ext uri="{FF2B5EF4-FFF2-40B4-BE49-F238E27FC236}">
                      <a16:creationId xmlns:a16="http://schemas.microsoft.com/office/drawing/2014/main" id="{B277B571-6DF6-4560-B87D-D16FFA7338B7}"/>
                    </a:ext>
                  </a:extLst>
                </p:cNvPr>
                <p:cNvSpPr/>
                <p:nvPr/>
              </p:nvSpPr>
              <p:spPr>
                <a:xfrm>
                  <a:off x="238125" y="1676700"/>
                  <a:ext cx="2045650" cy="139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26" h="55616" extrusionOk="0">
                      <a:moveTo>
                        <a:pt x="2836" y="0"/>
                      </a:moveTo>
                      <a:cubicBezTo>
                        <a:pt x="1279" y="0"/>
                        <a:pt x="0" y="1279"/>
                        <a:pt x="0" y="2836"/>
                      </a:cubicBezTo>
                      <a:lnTo>
                        <a:pt x="0" y="55616"/>
                      </a:lnTo>
                      <a:lnTo>
                        <a:pt x="81826" y="55616"/>
                      </a:lnTo>
                      <a:lnTo>
                        <a:pt x="81826" y="2836"/>
                      </a:lnTo>
                      <a:cubicBezTo>
                        <a:pt x="81826" y="1279"/>
                        <a:pt x="80547" y="0"/>
                        <a:pt x="789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1337;p46">
                  <a:extLst>
                    <a:ext uri="{FF2B5EF4-FFF2-40B4-BE49-F238E27FC236}">
                      <a16:creationId xmlns:a16="http://schemas.microsoft.com/office/drawing/2014/main" id="{8BA6293D-30FB-4D66-ABF8-BD4FB1157D62}"/>
                    </a:ext>
                  </a:extLst>
                </p:cNvPr>
                <p:cNvSpPr/>
                <p:nvPr/>
              </p:nvSpPr>
              <p:spPr>
                <a:xfrm>
                  <a:off x="290177" y="1773800"/>
                  <a:ext cx="1941546" cy="11788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72" h="45602" extrusionOk="0">
                      <a:moveTo>
                        <a:pt x="426" y="1"/>
                      </a:moveTo>
                      <a:cubicBezTo>
                        <a:pt x="197" y="1"/>
                        <a:pt x="0" y="181"/>
                        <a:pt x="0" y="411"/>
                      </a:cubicBezTo>
                      <a:lnTo>
                        <a:pt x="0" y="45175"/>
                      </a:lnTo>
                      <a:cubicBezTo>
                        <a:pt x="0" y="45405"/>
                        <a:pt x="197" y="45601"/>
                        <a:pt x="426" y="45601"/>
                      </a:cubicBezTo>
                      <a:lnTo>
                        <a:pt x="72745" y="45601"/>
                      </a:lnTo>
                      <a:cubicBezTo>
                        <a:pt x="72975" y="45601"/>
                        <a:pt x="73171" y="45405"/>
                        <a:pt x="73171" y="45175"/>
                      </a:cubicBezTo>
                      <a:lnTo>
                        <a:pt x="73171" y="411"/>
                      </a:lnTo>
                      <a:cubicBezTo>
                        <a:pt x="73171" y="181"/>
                        <a:pt x="72975" y="1"/>
                        <a:pt x="72745" y="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5" name="Google Shape;1339;p46">
                <a:extLst>
                  <a:ext uri="{FF2B5EF4-FFF2-40B4-BE49-F238E27FC236}">
                    <a16:creationId xmlns:a16="http://schemas.microsoft.com/office/drawing/2014/main" id="{4568CAEB-8B86-4C15-9B60-541A9E95C137}"/>
                  </a:ext>
                </a:extLst>
              </p:cNvPr>
              <p:cNvSpPr/>
              <p:nvPr/>
            </p:nvSpPr>
            <p:spPr>
              <a:xfrm>
                <a:off x="4409192" y="3324389"/>
                <a:ext cx="96432" cy="96432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2B89EE7-FCB1-4381-974D-1DE3A70A57E5}"/>
                </a:ext>
              </a:extLst>
            </p:cNvPr>
            <p:cNvGrpSpPr/>
            <p:nvPr/>
          </p:nvGrpSpPr>
          <p:grpSpPr>
            <a:xfrm>
              <a:off x="1653502" y="1408125"/>
              <a:ext cx="5684448" cy="1605824"/>
              <a:chOff x="1653502" y="1408125"/>
              <a:chExt cx="5684448" cy="1605824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E0DBF4A0-9F56-4AF6-92A1-75F74E8A66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</a:extLst>
              </a:blip>
              <a:srcRect l="64" t="-795" r="-80" b="263"/>
              <a:stretch/>
            </p:blipFill>
            <p:spPr>
              <a:xfrm>
                <a:off x="2552700" y="1408125"/>
                <a:ext cx="3901440" cy="1605824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2776E88-98BF-4084-9C33-75851D5154BA}"/>
                  </a:ext>
                </a:extLst>
              </p:cNvPr>
              <p:cNvSpPr/>
              <p:nvPr/>
            </p:nvSpPr>
            <p:spPr>
              <a:xfrm>
                <a:off x="1653502" y="1408125"/>
                <a:ext cx="899126" cy="1605824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70AEEF1E-E592-49E1-BB0F-262B9D27A8CA}"/>
                  </a:ext>
                </a:extLst>
              </p:cNvPr>
              <p:cNvSpPr/>
              <p:nvPr/>
            </p:nvSpPr>
            <p:spPr>
              <a:xfrm>
                <a:off x="6400800" y="1408125"/>
                <a:ext cx="937150" cy="1605824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9260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D0FC44C8-D065-41A2-A9DF-A4F22890343B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539887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FINAL DELIVERABLE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744FBAA-4E08-4DE8-AE1E-50C9E3FBBF56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7" name="Google Shape;481;p27">
              <a:extLst>
                <a:ext uri="{FF2B5EF4-FFF2-40B4-BE49-F238E27FC236}">
                  <a16:creationId xmlns:a16="http://schemas.microsoft.com/office/drawing/2014/main" id="{7B616335-BC84-43FF-946D-944D6CC84F20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9;p27">
              <a:extLst>
                <a:ext uri="{FF2B5EF4-FFF2-40B4-BE49-F238E27FC236}">
                  <a16:creationId xmlns:a16="http://schemas.microsoft.com/office/drawing/2014/main" id="{6B3A3293-8173-475B-97D1-58E2C1A547A6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CC7ED8D8-E909-4630-B42A-B177B2EAF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71163" y="1226717"/>
            <a:ext cx="5824163" cy="3230984"/>
          </a:xfrm>
          <a:prstGeom prst="rect">
            <a:avLst/>
          </a:prstGeom>
          <a:ln w="38100" cap="sq">
            <a:solidFill>
              <a:schemeClr val="accent2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2803738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252</Words>
  <Application>Microsoft Office PowerPoint</Application>
  <PresentationFormat>On-screen Show (16:9)</PresentationFormat>
  <Paragraphs>57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Maven Pro</vt:lpstr>
      <vt:lpstr>Advent Pro SemiBold</vt:lpstr>
      <vt:lpstr>Fira Sans Extra Condensed Medium</vt:lpstr>
      <vt:lpstr>Share Tech</vt:lpstr>
      <vt:lpstr>Fira Sans Condensed Medium</vt:lpstr>
      <vt:lpstr>Arial</vt:lpstr>
      <vt:lpstr>Data Science Consulting by Slidesgo</vt:lpstr>
      <vt:lpstr>WEB CRAWLER AND NLP SYSTEM PRESENTATION</vt:lpstr>
      <vt:lpstr>lIMITATIONS DISCUSSION</vt:lpstr>
      <vt:lpstr>BACKGROUND</vt:lpstr>
      <vt:lpstr>PROBLEM STATEMENT</vt:lpstr>
      <vt:lpstr>WEB  CRAWLER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CRAWLER AND NLP SYSTEM PRESENTATION</dc:title>
  <dc:creator>Imran</dc:creator>
  <cp:lastModifiedBy>Imran</cp:lastModifiedBy>
  <cp:revision>16</cp:revision>
  <dcterms:modified xsi:type="dcterms:W3CDTF">2021-04-24T08:30:11Z</dcterms:modified>
</cp:coreProperties>
</file>